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</p:sldMasterIdLst>
  <p:notesMasterIdLst>
    <p:notesMasterId r:id="rId76"/>
  </p:notesMasterIdLst>
  <p:sldIdLst>
    <p:sldId id="323" r:id="rId2"/>
    <p:sldId id="332" r:id="rId3"/>
    <p:sldId id="403" r:id="rId4"/>
    <p:sldId id="329" r:id="rId5"/>
    <p:sldId id="413" r:id="rId6"/>
    <p:sldId id="333" r:id="rId7"/>
    <p:sldId id="417" r:id="rId8"/>
    <p:sldId id="414" r:id="rId9"/>
    <p:sldId id="335" r:id="rId10"/>
    <p:sldId id="404" r:id="rId11"/>
    <p:sldId id="344" r:id="rId12"/>
    <p:sldId id="345" r:id="rId13"/>
    <p:sldId id="425" r:id="rId14"/>
    <p:sldId id="426" r:id="rId15"/>
    <p:sldId id="427" r:id="rId16"/>
    <p:sldId id="418" r:id="rId17"/>
    <p:sldId id="422" r:id="rId18"/>
    <p:sldId id="421" r:id="rId19"/>
    <p:sldId id="423" r:id="rId20"/>
    <p:sldId id="424" r:id="rId21"/>
    <p:sldId id="406" r:id="rId22"/>
    <p:sldId id="340" r:id="rId23"/>
    <p:sldId id="341" r:id="rId24"/>
    <p:sldId id="407" r:id="rId25"/>
    <p:sldId id="347" r:id="rId26"/>
    <p:sldId id="343" r:id="rId27"/>
    <p:sldId id="348" r:id="rId28"/>
    <p:sldId id="351" r:id="rId29"/>
    <p:sldId id="416" r:id="rId30"/>
    <p:sldId id="408" r:id="rId31"/>
    <p:sldId id="402" r:id="rId32"/>
    <p:sldId id="358" r:id="rId33"/>
    <p:sldId id="359" r:id="rId34"/>
    <p:sldId id="360" r:id="rId35"/>
    <p:sldId id="361" r:id="rId36"/>
    <p:sldId id="362" r:id="rId37"/>
    <p:sldId id="409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410" r:id="rId50"/>
    <p:sldId id="377" r:id="rId51"/>
    <p:sldId id="378" r:id="rId52"/>
    <p:sldId id="379" r:id="rId53"/>
    <p:sldId id="380" r:id="rId54"/>
    <p:sldId id="381" r:id="rId55"/>
    <p:sldId id="411" r:id="rId56"/>
    <p:sldId id="383" r:id="rId57"/>
    <p:sldId id="384" r:id="rId58"/>
    <p:sldId id="385" r:id="rId59"/>
    <p:sldId id="386" r:id="rId60"/>
    <p:sldId id="412" r:id="rId61"/>
    <p:sldId id="388" r:id="rId62"/>
    <p:sldId id="389" r:id="rId63"/>
    <p:sldId id="390" r:id="rId64"/>
    <p:sldId id="391" r:id="rId65"/>
    <p:sldId id="392" r:id="rId66"/>
    <p:sldId id="393" r:id="rId67"/>
    <p:sldId id="394" r:id="rId68"/>
    <p:sldId id="395" r:id="rId69"/>
    <p:sldId id="396" r:id="rId70"/>
    <p:sldId id="397" r:id="rId71"/>
    <p:sldId id="398" r:id="rId72"/>
    <p:sldId id="399" r:id="rId73"/>
    <p:sldId id="400" r:id="rId74"/>
    <p:sldId id="40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05"/>
    <p:restoredTop sz="50000" autoAdjust="0"/>
  </p:normalViewPr>
  <p:slideViewPr>
    <p:cSldViewPr snapToGrid="0" snapToObjects="1">
      <p:cViewPr>
        <p:scale>
          <a:sx n="107" d="100"/>
          <a:sy n="107" d="100"/>
        </p:scale>
        <p:origin x="144" y="248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Relationship Id="rId2" Type="http://schemas.openxmlformats.org/officeDocument/2006/relationships/image" Target="../media/image73.emf"/><Relationship Id="rId3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7.emf"/><Relationship Id="rId1" Type="http://schemas.openxmlformats.org/officeDocument/2006/relationships/image" Target="../media/image76.emf"/><Relationship Id="rId2" Type="http://schemas.openxmlformats.org/officeDocument/2006/relationships/image" Target="../media/image7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Relationship Id="rId2" Type="http://schemas.openxmlformats.org/officeDocument/2006/relationships/image" Target="../media/image7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7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Relationship Id="rId2" Type="http://schemas.openxmlformats.org/officeDocument/2006/relationships/image" Target="../media/image82.emf"/><Relationship Id="rId3" Type="http://schemas.openxmlformats.org/officeDocument/2006/relationships/image" Target="../media/image8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Relationship Id="rId2" Type="http://schemas.openxmlformats.org/officeDocument/2006/relationships/image" Target="../media/image8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Relationship Id="rId2" Type="http://schemas.openxmlformats.org/officeDocument/2006/relationships/image" Target="../media/image9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Relationship Id="rId2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9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1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3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chatbotslife.com</a:t>
            </a:r>
            <a:r>
              <a:rPr lang="en-US" dirty="0" smtClean="0"/>
              <a:t>/regularization-in-deep-learning-f649a45d6e0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distill.pub</a:t>
            </a:r>
            <a:r>
              <a:rPr lang="en-US" dirty="0" smtClean="0"/>
              <a:t>/2017/momentum/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0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71.png"/><Relationship Id="rId4" Type="http://schemas.openxmlformats.org/officeDocument/2006/relationships/image" Target="../media/image19.png"/><Relationship Id="rId5" Type="http://schemas.openxmlformats.org/officeDocument/2006/relationships/image" Target="../media/image280.png"/><Relationship Id="rId6" Type="http://schemas.openxmlformats.org/officeDocument/2006/relationships/image" Target="../media/image290.png"/><Relationship Id="rId7" Type="http://schemas.openxmlformats.org/officeDocument/2006/relationships/image" Target="../media/image30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28.pn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260.png"/><Relationship Id="rId5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5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5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5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66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6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6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2.bin"/><Relationship Id="rId5" Type="http://schemas.openxmlformats.org/officeDocument/2006/relationships/image" Target="NULL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NULL"/><Relationship Id="rId5" Type="http://schemas.openxmlformats.org/officeDocument/2006/relationships/oleObject" Target="../embeddings/oleObject14.bin"/><Relationship Id="rId6" Type="http://schemas.openxmlformats.org/officeDocument/2006/relationships/image" Target="../media/image7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72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73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7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NULL"/><Relationship Id="rId5" Type="http://schemas.openxmlformats.org/officeDocument/2006/relationships/image" Target="../media/image75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76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73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74.e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7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NULL"/><Relationship Id="rId5" Type="http://schemas.openxmlformats.org/officeDocument/2006/relationships/oleObject" Target="../embeddings/oleObject24.bin"/><Relationship Id="rId6" Type="http://schemas.openxmlformats.org/officeDocument/2006/relationships/oleObject" Target="../embeddings/oleObject25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78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7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7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81.e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83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84.e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8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86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87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4" Type="http://schemas.openxmlformats.org/officeDocument/2006/relationships/image" Target="NULL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8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9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92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oleObject" Target="../embeddings/oleObject42.bin"/><Relationship Id="rId5" Type="http://schemas.openxmlformats.org/officeDocument/2006/relationships/image" Target="../media/image93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oleObject" Target="../embeddings/oleObject43.bin"/><Relationship Id="rId5" Type="http://schemas.openxmlformats.org/officeDocument/2006/relationships/image" Target="../media/image94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00.png"/><Relationship Id="rId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3: Regularization and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rgbClr val="0070C0"/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2200" dirty="0" smtClean="0"/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014297" y="4958748"/>
            <a:ext cx="4186912" cy="1165104"/>
          </a:xfrm>
          <a:prstGeom prst="cloudCallout">
            <a:avLst>
              <a:gd name="adj1" fmla="val -57125"/>
              <a:gd name="adj2" fmla="val -43268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 time can be treated as a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hyperparameter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12" y="1736562"/>
            <a:ext cx="7470099" cy="498006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9052" y="1129352"/>
            <a:ext cx="10033896" cy="3097243"/>
            <a:chOff x="1079052" y="1129352"/>
            <a:chExt cx="10033896" cy="3097243"/>
          </a:xfrm>
        </p:grpSpPr>
        <p:sp>
          <p:nvSpPr>
            <p:cNvPr id="5" name="TextBox 4"/>
            <p:cNvSpPr txBox="1"/>
            <p:nvPr/>
          </p:nvSpPr>
          <p:spPr>
            <a:xfrm>
              <a:off x="1079052" y="1129352"/>
              <a:ext cx="10033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Early stopping: terminate while validation set performance is better 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732552" y="1591017"/>
              <a:ext cx="487850" cy="2635578"/>
            </a:xfrm>
            <a:prstGeom prst="straightConnector1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chemeClr val="accent1"/>
                </a:solidFill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2200" b="1" dirty="0" smtClean="0">
              <a:solidFill>
                <a:schemeClr val="accent1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0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4" y="2519804"/>
            <a:ext cx="1789452" cy="2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9879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>
                <a:solidFill>
                  <a:srgbClr val="0070C0"/>
                </a:solidFill>
              </a:rPr>
              <a:t>Sparse </a:t>
            </a:r>
            <a:r>
              <a:rPr lang="en-US" sz="2200" b="1" dirty="0" smtClean="0">
                <a:solidFill>
                  <a:srgbClr val="0070C0"/>
                </a:solidFill>
              </a:rPr>
              <a:t>Representation</a:t>
            </a:r>
            <a:endParaRPr lang="en-US" sz="2200" dirty="0" smtClean="0"/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578663" y="600169"/>
            <a:ext cx="7413995" cy="3222900"/>
            <a:chOff x="2578663" y="600169"/>
            <a:chExt cx="7413995" cy="3222900"/>
          </a:xfrm>
        </p:grpSpPr>
        <p:pic>
          <p:nvPicPr>
            <p:cNvPr id="11" name="Content Placeholder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663" y="600169"/>
              <a:ext cx="7413995" cy="32229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971942" y="4557022"/>
                <a:ext cx="4290662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4.34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2.0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1.8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4290662" cy="97661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9602886" y="2385070"/>
            <a:ext cx="95793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930247" y="5746852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247" y="5746852"/>
                <a:ext cx="53386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Brace 20"/>
          <p:cNvSpPr/>
          <p:nvPr/>
        </p:nvSpPr>
        <p:spPr>
          <a:xfrm rot="5400000">
            <a:off x="6042941" y="4630428"/>
            <a:ext cx="308476" cy="1806417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71942" y="4557022"/>
                <a:ext cx="4120743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0.69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4120743" cy="976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charset="0"/>
                        </a:rPr>
                        <m:t>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𝑊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578663" y="600169"/>
            <a:ext cx="7413995" cy="3222900"/>
            <a:chOff x="2578663" y="600169"/>
            <a:chExt cx="7413995" cy="3222900"/>
          </a:xfrm>
        </p:grpSpPr>
        <p:pic>
          <p:nvPicPr>
            <p:cNvPr id="11" name="Content Placeholder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663" y="600169"/>
              <a:ext cx="7413995" cy="32229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6549885" y="6082751"/>
            <a:ext cx="3969542" cy="1079280"/>
            <a:chOff x="7865787" y="5185194"/>
            <a:chExt cx="3549270" cy="51966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7865787" y="5185194"/>
              <a:ext cx="186014" cy="11955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008394" y="5304752"/>
              <a:ext cx="3406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Karla" charset="0"/>
                  <a:ea typeface="Karla" charset="0"/>
                  <a:cs typeface="Karla" charset="0"/>
                </a:rPr>
                <a:t>Weights in output layer</a:t>
              </a: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9602886" y="2385070"/>
            <a:ext cx="95793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900928" y="5775931"/>
                <a:ext cx="3320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928" y="5775931"/>
                <a:ext cx="332059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3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/>
          <p:cNvSpPr/>
          <p:nvPr/>
        </p:nvSpPr>
        <p:spPr>
          <a:xfrm rot="5400000">
            <a:off x="5953214" y="4696614"/>
            <a:ext cx="351046" cy="1649440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63" y="600169"/>
            <a:ext cx="7413995" cy="3222900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71942" y="4557022"/>
                <a:ext cx="3825791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4.34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3825791" cy="9766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022" y="2208368"/>
                <a:ext cx="53386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9602886" y="2385070"/>
            <a:ext cx="95793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751" y="2200404"/>
                <a:ext cx="38266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/>
          <p:cNvSpPr/>
          <p:nvPr/>
        </p:nvSpPr>
        <p:spPr>
          <a:xfrm>
            <a:off x="7845833" y="4606620"/>
            <a:ext cx="332436" cy="877418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1290" r="-6048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63" y="600169"/>
            <a:ext cx="7413995" cy="3222900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charset="0"/>
                        </a:rPr>
                        <m:t>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39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602075" y="5705279"/>
            <a:ext cx="3016512" cy="828433"/>
            <a:chOff x="7364877" y="3621531"/>
            <a:chExt cx="3016512" cy="82843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7680437" y="3621531"/>
              <a:ext cx="526774" cy="42832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4877" y="4049854"/>
              <a:ext cx="3016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Karla" charset="0"/>
                  <a:ea typeface="Karla" charset="0"/>
                  <a:cs typeface="Karla" charset="0"/>
                </a:rPr>
                <a:t>Output of hidden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71942" y="4557022"/>
                <a:ext cx="3655873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1.3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−0.2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3655873" cy="97661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7845833" y="4606620"/>
            <a:ext cx="332436" cy="877418"/>
          </a:xfrm>
          <a:prstGeom prst="rightBrace">
            <a:avLst>
              <a:gd name="adj1" fmla="val 8333"/>
              <a:gd name="adj2" fmla="val 510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8362" y="4901032"/>
                <a:ext cx="75262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1290" r="-6048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1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chemeClr val="accent1"/>
                </a:solidFill>
              </a:rPr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Random </a:t>
            </a:r>
            <a:r>
              <a:rPr lang="en-US" sz="2400" dirty="0" smtClean="0">
                <a:solidFill>
                  <a:srgbClr val="0000FF"/>
                </a:solidFill>
              </a:rPr>
              <a:t>perturbation of network weights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Gaussian noise: Equivalent to minimizing loss with regularization term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Encourages smooth function: small perturbation in weights leads to small changes in output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Injecting </a:t>
            </a:r>
            <a:r>
              <a:rPr lang="en-US" sz="2400" dirty="0" smtClean="0">
                <a:solidFill>
                  <a:srgbClr val="0000FF"/>
                </a:solidFill>
              </a:rPr>
              <a:t>noise in output labels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Better convergence: prevents pursuit of hard probabilities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64635" y="4961745"/>
                <a:ext cx="34627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𝔼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∥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0" smtClean="0">
                              <a:latin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∥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5" y="4961745"/>
                <a:ext cx="3462729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39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43082"/>
            <a:ext cx="9144000" cy="48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chemeClr val="accent1"/>
                </a:solidFill>
              </a:rPr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2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8" y="1287516"/>
            <a:ext cx="5468173" cy="5132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465" y="1368603"/>
            <a:ext cx="4194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all sub-networks obtained by removing non-output units from base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2628" y="1507102"/>
            <a:ext cx="20418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Stochastic 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322" y="1166018"/>
            <a:ext cx="10507996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For each new example/mini-batch: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Randomly </a:t>
            </a:r>
            <a:r>
              <a:rPr lang="en-US" sz="2200" dirty="0" smtClean="0">
                <a:solidFill>
                  <a:srgbClr val="0000FF"/>
                </a:solidFill>
              </a:rPr>
              <a:t>sample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a binary mask </a:t>
            </a:r>
            <a:r>
              <a:rPr lang="en-US" sz="2200" i="1" dirty="0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smtClean="0"/>
              <a:t>independently, where </a:t>
            </a:r>
            <a:r>
              <a:rPr lang="en-US" sz="2200" i="1" dirty="0" err="1" smtClean="0">
                <a:latin typeface="Times"/>
                <a:cs typeface="Times"/>
              </a:rPr>
              <a:t>μ</a:t>
            </a:r>
            <a:r>
              <a:rPr lang="en-US" sz="2200" i="1" baseline="-25000" dirty="0" err="1" smtClean="0">
                <a:latin typeface="Times"/>
                <a:cs typeface="Times"/>
              </a:rPr>
              <a:t>i</a:t>
            </a:r>
            <a:r>
              <a:rPr lang="en-US" sz="2200" dirty="0" smtClean="0">
                <a:latin typeface="Times"/>
                <a:cs typeface="Times"/>
              </a:rPr>
              <a:t> </a:t>
            </a:r>
            <a:r>
              <a:rPr lang="en-US" sz="2200" dirty="0" smtClean="0">
                <a:latin typeface="Calibri"/>
                <a:cs typeface="Calibri"/>
              </a:rPr>
              <a:t>indicates if</a:t>
            </a:r>
            <a:r>
              <a:rPr lang="en-US" sz="2200" dirty="0" smtClean="0"/>
              <a:t> input/hidden node </a:t>
            </a:r>
            <a:r>
              <a:rPr lang="en-US" sz="2200" i="1" dirty="0" err="1" smtClean="0">
                <a:latin typeface="Times"/>
                <a:cs typeface="Times"/>
              </a:rPr>
              <a:t>i</a:t>
            </a:r>
            <a:r>
              <a:rPr lang="en-US" sz="2200" dirty="0" smtClean="0"/>
              <a:t> is included</a:t>
            </a:r>
            <a:endParaRPr lang="en-US" sz="2200" i="1" baseline="-25000" dirty="0" smtClean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Multiply output of node </a:t>
            </a:r>
            <a:r>
              <a:rPr lang="en-US" sz="2200" i="1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2200" i="1" dirty="0" smtClean="0">
                <a:solidFill>
                  <a:srgbClr val="0000FF"/>
                </a:solidFill>
              </a:rPr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with </a:t>
            </a:r>
            <a:r>
              <a:rPr lang="en-US" sz="2200" i="1" dirty="0" err="1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2200" i="1" baseline="-25000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2200" dirty="0" smtClean="0"/>
              <a:t>, and perform gradient update</a:t>
            </a:r>
          </a:p>
          <a:p>
            <a:pPr>
              <a:spcAft>
                <a:spcPts val="1200"/>
              </a:spcAft>
            </a:pP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Typically, an input node is </a:t>
            </a:r>
            <a:r>
              <a:rPr lang="en-US" sz="2400" b="1" dirty="0" smtClean="0">
                <a:solidFill>
                  <a:schemeClr val="accent2"/>
                </a:solidFill>
              </a:rPr>
              <a:t>included</a:t>
            </a:r>
            <a:r>
              <a:rPr lang="en-US" sz="2400" dirty="0" smtClean="0"/>
              <a:t> with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</a:rPr>
              <a:t>prob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=0.8</a:t>
            </a:r>
            <a:r>
              <a:rPr lang="en-US" sz="2400" dirty="0" smtClean="0"/>
              <a:t>, hidden node with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</a:rPr>
              <a:t>prob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=0.5.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Weight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During prediction time use all units, but scale weights with probability of inclusion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616" y="2141206"/>
            <a:ext cx="7676631" cy="35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Adversarial Examples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4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https://www.kdnuggets.com/images/pan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986" y="188876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6" name="Picture 2" descr="https://www.kdnuggets.com/images/perturb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8876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8" name="Picture 4" descr="https://www.kdnuggets.com/images/pan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11" y="188876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28972" y="2591604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72" y="2591604"/>
                <a:ext cx="448841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27141" y="2591604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41" y="2591604"/>
                <a:ext cx="44884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499015" y="5171066"/>
            <a:ext cx="10118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Training </a:t>
            </a:r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on adversarial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examples is mostly intended to improve security, but can sometimes provide generic regularization. 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3461" y="4314328"/>
            <a:ext cx="334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Panda 57</a:t>
            </a:r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% confidence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23582" y="4342337"/>
            <a:ext cx="379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Gibbon 99.3</a:t>
            </a:r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% confidence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8086" y="4314328"/>
            <a:ext cx="334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noise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rgbClr val="0070C0"/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2200" dirty="0" smtClean="0"/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Sparse Representation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>
                <a:solidFill>
                  <a:schemeClr val="accent1"/>
                </a:solidFill>
              </a:rPr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Optimization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9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vs.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 of learning: </a:t>
            </a:r>
            <a:r>
              <a:rPr lang="en-US" sz="2400" dirty="0" smtClean="0">
                <a:solidFill>
                  <a:srgbClr val="0000FF"/>
                </a:solidFill>
              </a:rPr>
              <a:t>minimize generalization error</a:t>
            </a:r>
          </a:p>
          <a:p>
            <a:r>
              <a:rPr lang="en-US" sz="2400" dirty="0" smtClean="0"/>
              <a:t>In practice, </a:t>
            </a:r>
            <a:r>
              <a:rPr lang="en-US" sz="2400" dirty="0" smtClean="0">
                <a:solidFill>
                  <a:srgbClr val="0000FF"/>
                </a:solidFill>
              </a:rPr>
              <a:t>empirical risk minimization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Oval Callout 6"/>
          <p:cNvSpPr/>
          <p:nvPr/>
        </p:nvSpPr>
        <p:spPr>
          <a:xfrm>
            <a:off x="5302251" y="5429251"/>
            <a:ext cx="3921125" cy="968375"/>
          </a:xfrm>
          <a:prstGeom prst="wedgeEllipseCallout">
            <a:avLst>
              <a:gd name="adj1" fmla="val -37976"/>
              <a:gd name="adj2" fmla="val -70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optimized different from the quantity we care about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647073" y="2476501"/>
          <a:ext cx="5001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2" name="Equation" r:id="rId3" imgW="1854200" imgH="241300" progId="Equation.3">
                  <p:embed/>
                </p:oleObj>
              </mc:Choice>
              <mc:Fallback>
                <p:oleObj name="Equation" r:id="rId3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073" y="2476501"/>
                        <a:ext cx="5001461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553479"/>
              </p:ext>
            </p:extLst>
          </p:nvPr>
        </p:nvGraphicFramePr>
        <p:xfrm>
          <a:off x="3800475" y="4036128"/>
          <a:ext cx="46942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3" name="Equation" r:id="rId5" imgW="1739900" imgH="457200" progId="Equation.3">
                  <p:embed/>
                </p:oleObj>
              </mc:Choice>
              <mc:Fallback>
                <p:oleObj name="Equation" r:id="rId5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475" y="4036128"/>
                        <a:ext cx="4694238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Stochastic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2" y="1162878"/>
            <a:ext cx="8229601" cy="4845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Batch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Optimize empirical risk using </a:t>
            </a:r>
            <a:r>
              <a:rPr lang="en-US" sz="2200" dirty="0" smtClean="0">
                <a:solidFill>
                  <a:srgbClr val="0000FF"/>
                </a:solidFill>
              </a:rPr>
              <a:t>exact gradients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Stochastic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Estimates gradient from a </a:t>
            </a:r>
            <a:r>
              <a:rPr lang="en-US" sz="2200" dirty="0" smtClean="0">
                <a:solidFill>
                  <a:srgbClr val="0000FF"/>
                </a:solidFill>
              </a:rPr>
              <a:t>small random sample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2817744" y="4881355"/>
            <a:ext cx="7353300" cy="1619250"/>
          </a:xfrm>
          <a:prstGeom prst="wedgeRoundRectCallout">
            <a:avLst>
              <a:gd name="adj1" fmla="val -17564"/>
              <a:gd name="adj2" fmla="val -69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endParaRPr lang="en-US" sz="8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Large mini-batch</a:t>
            </a:r>
            <a:r>
              <a:rPr lang="en-US" sz="2400" dirty="0">
                <a:solidFill>
                  <a:srgbClr val="000000"/>
                </a:solidFill>
              </a:rPr>
              <a:t>: gradient computation expensive</a:t>
            </a:r>
          </a:p>
          <a:p>
            <a:pPr lvl="1" algn="ctr"/>
            <a:endParaRPr lang="en-US" sz="20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Small mini-batch</a:t>
            </a:r>
            <a:r>
              <a:rPr lang="en-US" sz="2400" dirty="0">
                <a:solidFill>
                  <a:srgbClr val="000000"/>
                </a:solidFill>
              </a:rPr>
              <a:t>: greater variance in estimate, longer steps for convergence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205292"/>
              </p:ext>
            </p:extLst>
          </p:nvPr>
        </p:nvGraphicFramePr>
        <p:xfrm>
          <a:off x="3137798" y="3737803"/>
          <a:ext cx="55499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8" name="Equation" r:id="rId3" imgW="2057400" imgH="241300" progId="Equation.3">
                  <p:embed/>
                </p:oleObj>
              </mc:Choice>
              <mc:Fallback>
                <p:oleObj name="Equation" r:id="rId3" imgW="205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7798" y="3737803"/>
                        <a:ext cx="55499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0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Points with </a:t>
            </a:r>
            <a:r>
              <a:rPr lang="en-US" sz="2400" dirty="0" smtClean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2</a:t>
            </a:r>
            <a:r>
              <a:rPr lang="en-US" sz="2400" baseline="30000" dirty="0" smtClean="0">
                <a:solidFill>
                  <a:srgbClr val="000000"/>
                </a:solidFill>
              </a:rPr>
              <a:t>nd</a:t>
            </a:r>
            <a:r>
              <a:rPr lang="en-US" sz="2400" dirty="0" smtClean="0">
                <a:solidFill>
                  <a:srgbClr val="000000"/>
                </a:solidFill>
              </a:rPr>
              <a:t>-derivate (Hessian) determines curvature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94" y="2491504"/>
            <a:ext cx="8223250" cy="33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Take small steps in direction of </a:t>
            </a:r>
            <a:r>
              <a:rPr lang="en-US" sz="2400" dirty="0">
                <a:solidFill>
                  <a:srgbClr val="0000FF"/>
                </a:solidFill>
              </a:rPr>
              <a:t>negative gradient</a:t>
            </a:r>
          </a:p>
          <a:p>
            <a:r>
              <a:rPr lang="en-US" sz="2400" dirty="0"/>
              <a:t>Sample </a:t>
            </a:r>
            <a:r>
              <a:rPr lang="en-US" sz="2400" i="1" dirty="0"/>
              <a:t>m</a:t>
            </a:r>
            <a:r>
              <a:rPr lang="en-US" sz="2400" dirty="0"/>
              <a:t> examples from training set and compute: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Update parameters: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Cloud Callout 9"/>
          <p:cNvSpPr/>
          <p:nvPr/>
        </p:nvSpPr>
        <p:spPr>
          <a:xfrm>
            <a:off x="6096000" y="4748771"/>
            <a:ext cx="4403970" cy="1526467"/>
          </a:xfrm>
          <a:prstGeom prst="cloudCallout">
            <a:avLst>
              <a:gd name="adj1" fmla="val -35770"/>
              <a:gd name="adj2" fmla="val -6524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practice: </a:t>
            </a:r>
            <a:r>
              <a:rPr lang="en-US" sz="2000" dirty="0">
                <a:solidFill>
                  <a:srgbClr val="0000FF"/>
                </a:solidFill>
              </a:rPr>
              <a:t>shuffle</a:t>
            </a:r>
            <a:r>
              <a:rPr lang="en-US" sz="2000" dirty="0"/>
              <a:t> training set once and pass through multiple times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33981"/>
              </p:ext>
            </p:extLst>
          </p:nvPr>
        </p:nvGraphicFramePr>
        <p:xfrm>
          <a:off x="3985148" y="2629595"/>
          <a:ext cx="4221703" cy="1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8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148" y="2629595"/>
                        <a:ext cx="4221703" cy="1104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03753"/>
              </p:ext>
            </p:extLst>
          </p:nvPr>
        </p:nvGraphicFramePr>
        <p:xfrm>
          <a:off x="5294923" y="3984355"/>
          <a:ext cx="1602154" cy="51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9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923" y="3984355"/>
                        <a:ext cx="1602154" cy="513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6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387110"/>
            <a:ext cx="10972800" cy="767276"/>
          </a:xfrm>
        </p:spPr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3661" y="2861603"/>
            <a:ext cx="352864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Oscillations because updates do not exploit curvature information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76562" y="5661893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2663" r="-12663" b="8408"/>
          <a:stretch/>
        </p:blipFill>
        <p:spPr>
          <a:xfrm>
            <a:off x="2895600" y="2361222"/>
            <a:ext cx="3980962" cy="32004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31438" y="2046931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6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1438" y="2046931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63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 smtClean="0">
                <a:solidFill>
                  <a:schemeClr val="accent1"/>
                </a:solidFill>
              </a:rPr>
              <a:t>Challenges </a:t>
            </a:r>
            <a:r>
              <a:rPr lang="en-US" sz="2200" b="1" dirty="0">
                <a:solidFill>
                  <a:schemeClr val="accent1"/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Recent view: 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For sufficiently large neural networks, </a:t>
            </a:r>
            <a:r>
              <a:rPr lang="en-US" sz="2200" dirty="0" smtClean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Not important to find true global minimum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5" y="2661724"/>
            <a:ext cx="10972800" cy="767276"/>
          </a:xfrm>
        </p:spPr>
        <p:txBody>
          <a:bodyPr/>
          <a:lstStyle/>
          <a:p>
            <a:r>
              <a:rPr lang="en-US" sz="3200" dirty="0" smtClean="0"/>
              <a:t>Regularization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00790" y="3922088"/>
            <a:ext cx="10790419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is any modification we make to a learning algorithm that is intended to </a:t>
            </a:r>
            <a:r>
              <a:rPr lang="en-US" sz="2400" b="1" dirty="0" smtClean="0">
                <a:solidFill>
                  <a:schemeClr val="accent1"/>
                </a:solidFill>
              </a:rPr>
              <a:t>reduce its generalization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error but not its training error.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 smtClean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 smtClean="0"/>
              <a:t>solves for a point with zero gradient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76489"/>
            <a:ext cx="4925700" cy="28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Conditioning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Poorly conditioned Hessian matrix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  <a:r>
              <a:rPr lang="en-US" sz="2400" dirty="0" smtClean="0"/>
              <a:t>: small steps leads to huge increase </a:t>
            </a:r>
          </a:p>
          <a:p>
            <a:r>
              <a:rPr lang="en-US" sz="2400" dirty="0" smtClean="0"/>
              <a:t>Learning is slow despite strong gradients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383692" y="3975293"/>
            <a:ext cx="209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Oscillations slow down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cost functions do not have critical points. In particular classification.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72763"/>
            <a:ext cx="408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</a:t>
            </a:r>
            <a:r>
              <a:rPr lang="en-US" sz="2800" dirty="0" smtClean="0"/>
              <a:t>error decreases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59" y="2312673"/>
            <a:ext cx="7603767" cy="36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98700" y="4879976"/>
            <a:ext cx="179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370389" y="4397844"/>
          <a:ext cx="4605337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0" name="Equation" r:id="rId4" imgW="2235200" imgH="838200" progId="Equation.3">
                  <p:embed/>
                </p:oleObj>
              </mc:Choice>
              <mc:Fallback>
                <p:oleObj name="Equation" r:id="rId4" imgW="22352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0389" y="4397844"/>
                        <a:ext cx="4605337" cy="172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94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 smtClean="0"/>
          </a:p>
          <a:p>
            <a:endParaRPr lang="en-US" sz="36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36" name="Equation" r:id="rId3" imgW="4102100" imgH="609600" progId="Equation.3">
                  <p:embed/>
                </p:oleObj>
              </mc:Choice>
              <mc:Fallback>
                <p:oleObj name="Equation" r:id="rId3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37" name="Equation" r:id="rId5" imgW="1549400" imgH="495300" progId="Equation.3">
                  <p:embed/>
                </p:oleObj>
              </mc:Choice>
              <mc:Fallback>
                <p:oleObj name="Equation" r:id="rId5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727450" y="4645736"/>
          <a:ext cx="456565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38" name="Equation" r:id="rId7" imgW="1955800" imgH="850900" progId="Equation.3">
                  <p:embed/>
                </p:oleObj>
              </mc:Choice>
              <mc:Fallback>
                <p:oleObj name="Equation" r:id="rId7" imgW="19558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7450" y="4645736"/>
                        <a:ext cx="4565650" cy="198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325684"/>
              </p:ext>
            </p:extLst>
          </p:nvPr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8" name="Equation" r:id="rId3" imgW="2133600" imgH="2209800" progId="Equation.3">
                  <p:embed/>
                </p:oleObj>
              </mc:Choice>
              <mc:Fallback>
                <p:oleObj name="Equation" r:id="rId3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9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 smtClean="0"/>
              <a:t>Exploding gradients lead to cliffs</a:t>
            </a:r>
          </a:p>
          <a:p>
            <a:r>
              <a:rPr lang="en-US" sz="2400" dirty="0" smtClean="0"/>
              <a:t>Can be mitigated using </a:t>
            </a:r>
            <a:r>
              <a:rPr lang="en-US" sz="2400" dirty="0" smtClean="0">
                <a:solidFill>
                  <a:srgbClr val="0000FF"/>
                </a:solidFill>
              </a:rPr>
              <a:t>gradient clipping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73454"/>
            <a:ext cx="54864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292" y="1244184"/>
            <a:ext cx="1149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Fitting a deep neural network with 5 layers and 100 neurons per layer can lead to a very good prediction on the training set but poor prediction on validations set.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2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3" y="1222551"/>
            <a:ext cx="8229600" cy="4767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SGD is slow when there is </a:t>
            </a:r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Average gradient presents faster path to opt:</a:t>
            </a:r>
          </a:p>
          <a:p>
            <a:pPr lvl="1"/>
            <a:r>
              <a:rPr lang="en-US" sz="2400" dirty="0" smtClean="0"/>
              <a:t>vertical components cancel out</a:t>
            </a:r>
            <a:endParaRPr lang="en-US" sz="24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9105747" y="22653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72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05747" y="22653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8432346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Uses </a:t>
            </a:r>
            <a:r>
              <a:rPr lang="en-US" sz="2400" dirty="0" smtClean="0">
                <a:solidFill>
                  <a:srgbClr val="0000FF"/>
                </a:solidFill>
              </a:rPr>
              <a:t>past gradients </a:t>
            </a:r>
            <a:r>
              <a:rPr lang="en-US" sz="2400" dirty="0" smtClean="0"/>
              <a:t>for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Maintains a new quantity: ‘</a:t>
            </a:r>
            <a:r>
              <a:rPr lang="en-US" sz="2400" dirty="0" smtClean="0">
                <a:solidFill>
                  <a:srgbClr val="0000FF"/>
                </a:solidFill>
              </a:rPr>
              <a:t>velocity</a:t>
            </a:r>
            <a:r>
              <a:rPr lang="en-US" sz="2400" dirty="0" smtClean="0"/>
              <a:t>’</a:t>
            </a:r>
          </a:p>
          <a:p>
            <a:pPr>
              <a:spcAft>
                <a:spcPts val="1200"/>
              </a:spcAft>
            </a:pPr>
            <a:r>
              <a:rPr lang="en-US" sz="2400" i="1" dirty="0" smtClean="0"/>
              <a:t>Exponentially decaying average</a:t>
            </a:r>
            <a:r>
              <a:rPr lang="en-US" sz="2400" dirty="0" smtClean="0"/>
              <a:t> of gradients: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5916812" y="5222426"/>
            <a:ext cx="3681047" cy="719477"/>
            <a:chOff x="4392811" y="4470400"/>
            <a:chExt cx="3681047" cy="719477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4392811" y="4470400"/>
              <a:ext cx="3681047" cy="719477"/>
            </a:xfrm>
            <a:prstGeom prst="wedgeRoundRectCallout">
              <a:avLst>
                <a:gd name="adj1" fmla="val -71958"/>
                <a:gd name="adj2" fmla="val -121826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"/>
                  <a:cs typeface="Times"/>
                </a:rPr>
                <a:t>                </a:t>
              </a:r>
              <a:r>
                <a:rPr lang="en-US" sz="2000" dirty="0"/>
                <a:t>controls how quickly effect of past gradients decay</a:t>
              </a: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4630385" y="4529998"/>
            <a:ext cx="1004414" cy="341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54" name="Equation" r:id="rId3" imgW="596900" imgH="203200" progId="Equation.3">
                    <p:embed/>
                  </p:oleObj>
                </mc:Choice>
                <mc:Fallback>
                  <p:oleObj name="Equation" r:id="rId3" imgW="596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30385" y="4529998"/>
                          <a:ext cx="1004414" cy="3419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6949330" y="3377385"/>
            <a:ext cx="322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gradient update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8800" y="3762279"/>
            <a:ext cx="51995" cy="5049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484564" y="4082257"/>
          <a:ext cx="42878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5" name="Equation" r:id="rId5" imgW="1079500" imgH="203200" progId="Equation.3">
                  <p:embed/>
                </p:oleObj>
              </mc:Choice>
              <mc:Fallback>
                <p:oleObj name="Equation" r:id="rId5" imgW="1079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84564" y="4082257"/>
                        <a:ext cx="428783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9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Compute gradient estimate: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Update velocity:</a:t>
            </a:r>
          </a:p>
          <a:p>
            <a:endParaRPr lang="en-US" sz="2400" dirty="0"/>
          </a:p>
          <a:p>
            <a:r>
              <a:rPr lang="en-US" sz="2400" dirty="0" smtClean="0"/>
              <a:t>Update parameters:</a:t>
            </a:r>
            <a:endParaRPr lang="en-US" sz="2400" dirty="0">
              <a:latin typeface="Times"/>
              <a:cs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898159"/>
              </p:ext>
            </p:extLst>
          </p:nvPr>
        </p:nvGraphicFramePr>
        <p:xfrm>
          <a:off x="4206185" y="1587431"/>
          <a:ext cx="43830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32" name="Equation" r:id="rId3" imgW="1714500" imgH="431800" progId="Equation.3">
                  <p:embed/>
                </p:oleObj>
              </mc:Choice>
              <mc:Fallback>
                <p:oleObj name="Equation" r:id="rId3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6185" y="1587431"/>
                        <a:ext cx="438308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191588"/>
              </p:ext>
            </p:extLst>
          </p:nvPr>
        </p:nvGraphicFramePr>
        <p:xfrm>
          <a:off x="5257006" y="3343220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33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006" y="3343220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02520"/>
              </p:ext>
            </p:extLst>
          </p:nvPr>
        </p:nvGraphicFramePr>
        <p:xfrm>
          <a:off x="5340488" y="4411625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34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0488" y="4411625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08768" y="1992923"/>
            <a:ext cx="1100992" cy="39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1200" y="1602154"/>
            <a:ext cx="2864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Damped oscillations:</a:t>
            </a:r>
          </a:p>
          <a:p>
            <a:r>
              <a:rPr lang="en-US" sz="2400" dirty="0"/>
              <a:t>gradients in opposite directions get cancelled out</a:t>
            </a:r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4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230" y="1602154"/>
            <a:ext cx="5054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Apply an </a:t>
            </a:r>
            <a:r>
              <a:rPr lang="en-US" sz="2400" dirty="0" smtClean="0">
                <a:solidFill>
                  <a:srgbClr val="0000FF"/>
                </a:solidFill>
              </a:rPr>
              <a:t>interim</a:t>
            </a:r>
            <a:r>
              <a:rPr lang="en-US" sz="2400" dirty="0" smtClean="0"/>
              <a:t> update:</a:t>
            </a:r>
          </a:p>
          <a:p>
            <a:endParaRPr lang="en-US" sz="2400" dirty="0"/>
          </a:p>
          <a:p>
            <a:r>
              <a:rPr lang="en-US" sz="2400" dirty="0" smtClean="0"/>
              <a:t>Perform a correction based on gradient at the interim point:</a:t>
            </a:r>
          </a:p>
          <a:p>
            <a:endParaRPr lang="en-US" sz="2400" dirty="0"/>
          </a:p>
        </p:txBody>
      </p:sp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57790"/>
              </p:ext>
            </p:extLst>
          </p:nvPr>
        </p:nvGraphicFramePr>
        <p:xfrm>
          <a:off x="4051990" y="2979771"/>
          <a:ext cx="44148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36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1990" y="2979771"/>
                        <a:ext cx="441483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568994"/>
              </p:ext>
            </p:extLst>
          </p:nvPr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37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89624"/>
              </p:ext>
            </p:extLst>
          </p:nvPr>
        </p:nvGraphicFramePr>
        <p:xfrm>
          <a:off x="5217566" y="5090914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38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17566" y="5090914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987980"/>
              </p:ext>
            </p:extLst>
          </p:nvPr>
        </p:nvGraphicFramePr>
        <p:xfrm>
          <a:off x="5187403" y="1535893"/>
          <a:ext cx="13430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39" name="Equation" r:id="rId9" imgW="558800" imgH="203200" progId="Equation.3">
                  <p:embed/>
                </p:oleObj>
              </mc:Choice>
              <mc:Fallback>
                <p:oleObj name="Equation" r:id="rId9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7403" y="1535893"/>
                        <a:ext cx="13430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9528176" y="4591051"/>
          <a:ext cx="3413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4" name="Equation" r:id="rId3" imgW="152400" imgH="203200" progId="Equation.3">
                  <p:embed/>
                </p:oleObj>
              </mc:Choice>
              <mc:Fallback>
                <p:oleObj name="Equation" r:id="rId3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8176" y="4591051"/>
                        <a:ext cx="3413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1795464" y="1684338"/>
          <a:ext cx="37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5" name="Equation" r:id="rId5" imgW="165100" imgH="203200" progId="Equation.3">
                  <p:embed/>
                </p:oleObj>
              </mc:Choice>
              <mc:Fallback>
                <p:oleObj name="Equation" r:id="rId5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464" y="1684338"/>
                        <a:ext cx="3714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6" name="Equation" r:id="rId6" imgW="317500" imgH="203200" progId="Equation.3">
                  <p:embed/>
                </p:oleObj>
              </mc:Choice>
              <mc:Fallback>
                <p:oleObj name="Equation" r:id="rId6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Accumulate squared gradients: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381160" y="3104261"/>
            <a:ext cx="1301902" cy="47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2819" y="2319431"/>
            <a:ext cx="2375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378743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2" name="Equation" r:id="rId3" imgW="609600" imgH="241300" progId="Equation.3">
                  <p:embed/>
                </p:oleObj>
              </mc:Choice>
              <mc:Fallback>
                <p:oleObj name="Equation" r:id="rId3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45747"/>
              </p:ext>
            </p:extLst>
          </p:nvPr>
        </p:nvGraphicFramePr>
        <p:xfrm>
          <a:off x="4557840" y="2831120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3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7840" y="2831120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0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For non-convex problems, </a:t>
            </a:r>
            <a:r>
              <a:rPr lang="en-US" sz="2400" dirty="0" err="1" smtClean="0"/>
              <a:t>AdaGrad</a:t>
            </a:r>
            <a:r>
              <a:rPr lang="en-US" sz="2400" dirty="0" smtClean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 smtClean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 smtClean="0"/>
              <a:t>for gradient accumulation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7775"/>
              </p:ext>
            </p:extLst>
          </p:nvPr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6" name="Equation" r:id="rId3" imgW="1079500" imgH="241300" progId="Equation.3">
                  <p:embed/>
                </p:oleObj>
              </mc:Choice>
              <mc:Fallback>
                <p:oleObj name="Equation" r:id="rId3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228010"/>
              </p:ext>
            </p:extLst>
          </p:nvPr>
        </p:nvGraphicFramePr>
        <p:xfrm>
          <a:off x="4782994" y="3827256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97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994" y="3827256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rgbClr val="0000FF"/>
                </a:solidFill>
              </a:rPr>
              <a:t>RMSProp</a:t>
            </a:r>
            <a:r>
              <a:rPr lang="en-US" sz="2400" dirty="0" smtClean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Update parameters: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46422"/>
              </p:ext>
            </p:extLst>
          </p:nvPr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6" name="Equation" r:id="rId3" imgW="1168400" imgH="215900" progId="Equation.3">
                  <p:embed/>
                </p:oleObj>
              </mc:Choice>
              <mc:Fallback>
                <p:oleObj name="Equation" r:id="rId3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347937"/>
              </p:ext>
            </p:extLst>
          </p:nvPr>
        </p:nvGraphicFramePr>
        <p:xfrm>
          <a:off x="4684712" y="4772512"/>
          <a:ext cx="28225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7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4712" y="4772512"/>
                        <a:ext cx="282257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74018"/>
              </p:ext>
            </p:extLst>
          </p:nvPr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78" name="Equation" r:id="rId7" imgW="1168400" imgH="241300" progId="Equation.3">
                  <p:embed/>
                </p:oleObj>
              </mc:Choice>
              <mc:Fallback>
                <p:oleObj name="Equation" r:id="rId7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Change to </a:t>
                </a:r>
                <a:r>
                  <a:rPr lang="mr-IN" dirty="0" smtClean="0"/>
                  <a:t>…</a:t>
                </a:r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 regularization:</a:t>
                </a:r>
              </a:p>
              <a:p>
                <a:pPr lvl="1"/>
                <a:r>
                  <a:rPr lang="en-US" sz="1800" dirty="0" smtClean="0"/>
                  <a:t>Weights decay</a:t>
                </a:r>
              </a:p>
              <a:p>
                <a:pPr lvl="1"/>
                <a:r>
                  <a:rPr lang="en-US" sz="1800" dirty="0" smtClean="0"/>
                  <a:t>MAP estimation with Gaussian prior</a:t>
                </a:r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 smtClean="0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 smtClean="0"/>
                  <a:t>Laplacian</a:t>
                </a:r>
                <a:r>
                  <a:rPr lang="en-US" sz="1800" dirty="0" smtClean="0"/>
                  <a:t> prior</a:t>
                </a:r>
                <a:endParaRPr lang="en-US" sz="18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 rotWithShape="0">
                <a:blip r:embed="rId3"/>
                <a:stretch>
                  <a:fillRect l="-873" t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4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Goal: </a:t>
            </a:r>
            <a:r>
              <a:rPr lang="en-US" sz="2400" dirty="0" smtClean="0">
                <a:solidFill>
                  <a:srgbClr val="FF0000"/>
                </a:solidFill>
              </a:rPr>
              <a:t>break symmetry </a:t>
            </a:r>
            <a:r>
              <a:rPr lang="en-US" sz="2400" dirty="0" smtClean="0"/>
              <a:t>between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Initialize all weights (not biases) </a:t>
            </a:r>
            <a:r>
              <a:rPr lang="en-US" sz="2400" dirty="0" smtClean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i="1" dirty="0" smtClean="0"/>
              <a:t>Large</a:t>
            </a:r>
            <a:r>
              <a:rPr lang="en-US" sz="2400" dirty="0" smtClean="0"/>
              <a:t> -&gt; grad explosion,  </a:t>
            </a:r>
            <a:r>
              <a:rPr lang="en-US" sz="2400" i="1" dirty="0" smtClean="0"/>
              <a:t>Small</a:t>
            </a:r>
            <a:r>
              <a:rPr lang="en-US" sz="2400" dirty="0" smtClean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for all outputs to have </a:t>
            </a:r>
            <a:r>
              <a:rPr lang="en-US" sz="2400" dirty="0" smtClean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/>
              <a:t>a 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inputs</a:t>
            </a:r>
            <a:r>
              <a:rPr lang="en-US" sz="2400" dirty="0" smtClean="0"/>
              <a:t>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 err="1" smtClean="0"/>
              <a:t>ReLU</a:t>
            </a:r>
            <a:r>
              <a:rPr lang="en-US" sz="2400" dirty="0" smtClean="0"/>
              <a:t> units, it is recommended: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852234"/>
              </p:ext>
            </p:extLst>
          </p:nvPr>
        </p:nvGraphicFramePr>
        <p:xfrm>
          <a:off x="4955381" y="242322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4" name="Equation" r:id="rId3" imgW="965200" imgH="431800" progId="Equation.3">
                  <p:embed/>
                </p:oleObj>
              </mc:Choice>
              <mc:Fallback>
                <p:oleObj name="Equation" r:id="rId3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5381" y="242322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018948"/>
              </p:ext>
            </p:extLst>
          </p:nvPr>
        </p:nvGraphicFramePr>
        <p:xfrm>
          <a:off x="4856300" y="416408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5" name="Equation" r:id="rId5" imgW="965200" imgH="431800" progId="Equation.3">
                  <p:embed/>
                </p:oleObj>
              </mc:Choice>
              <mc:Fallback>
                <p:oleObj name="Equation" r:id="rId5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6300" y="416408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inputs, </a:t>
            </a:r>
            <a:r>
              <a:rPr lang="en-US" sz="2400" i="1" dirty="0" smtClean="0">
                <a:latin typeface="Times"/>
                <a:cs typeface="Times"/>
              </a:rPr>
              <a:t>n</a:t>
            </a:r>
            <a:r>
              <a:rPr lang="en-US" sz="2400" dirty="0" smtClean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trades off between initialize all </a:t>
            </a:r>
            <a:r>
              <a:rPr lang="en-US" sz="2400" dirty="0"/>
              <a:t>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</a:t>
            </a:r>
            <a:r>
              <a:rPr lang="en-US" sz="2400" dirty="0" smtClean="0">
                <a:solidFill>
                  <a:srgbClr val="000000"/>
                </a:solidFill>
              </a:rPr>
              <a:t>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Sparse</a:t>
            </a:r>
            <a:r>
              <a:rPr lang="en-US" sz="2400" dirty="0" smtClean="0"/>
              <a:t> variant when </a:t>
            </a:r>
            <a:r>
              <a:rPr lang="en-US" sz="2400" i="1" dirty="0" smtClean="0">
                <a:latin typeface="Times"/>
                <a:cs typeface="Times"/>
              </a:rPr>
              <a:t>m </a:t>
            </a:r>
            <a:r>
              <a:rPr lang="en-US" sz="2400" dirty="0" smtClean="0">
                <a:solidFill>
                  <a:srgbClr val="000000"/>
                </a:solidFill>
              </a:rPr>
              <a:t>is large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 </a:t>
            </a:r>
            <a:r>
              <a:rPr lang="en-US" sz="2000" dirty="0" smtClean="0"/>
              <a:t>Initialize </a:t>
            </a:r>
            <a:r>
              <a:rPr lang="en-US" sz="2000" i="1" dirty="0" smtClean="0"/>
              <a:t>k</a:t>
            </a:r>
            <a:r>
              <a:rPr lang="en-US" sz="2000" dirty="0" smtClean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12" name="Equation" r:id="rId3" imgW="1727200" imgH="495300" progId="Equation.3">
                  <p:embed/>
                </p:oleObj>
              </mc:Choice>
              <mc:Fallback>
                <p:oleObj name="Equation" r:id="rId3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27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Output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Marginal statistics </a:t>
            </a:r>
            <a:r>
              <a:rPr lang="en-US" sz="2200" dirty="0" smtClean="0"/>
              <a:t>of the output in the training set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Hidden unit bias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Avoid saturation </a:t>
            </a:r>
            <a:r>
              <a:rPr lang="en-US" sz="2200" dirty="0" smtClean="0"/>
              <a:t>at initialization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/>
              <a:t>E.g. in </a:t>
            </a:r>
            <a:r>
              <a:rPr lang="en-US" sz="2200" dirty="0" err="1" smtClean="0"/>
              <a:t>ReLU</a:t>
            </a:r>
            <a:r>
              <a:rPr lang="en-US" sz="2200" dirty="0" smtClean="0"/>
              <a:t>, initialize bias to 0.1 instead of 0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/>
              <a:t>Units controlling participation of other units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200" dirty="0" smtClean="0"/>
              <a:t>Set bias to allow participation at initialization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 smtClean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6000" dirty="0"/>
          </a:p>
          <a:p>
            <a:r>
              <a:rPr lang="en-US" sz="2400" dirty="0" smtClean="0"/>
              <a:t>Features in </a:t>
            </a:r>
            <a:r>
              <a:rPr lang="en-US" sz="2400" dirty="0" smtClean="0">
                <a:solidFill>
                  <a:srgbClr val="0000FF"/>
                </a:solidFill>
              </a:rPr>
              <a:t>same scale</a:t>
            </a:r>
            <a:r>
              <a:rPr lang="en-US" sz="2400" dirty="0" smtClean="0"/>
              <a:t>: mean 0 and variance 1</a:t>
            </a:r>
          </a:p>
          <a:p>
            <a:pPr lvl="1"/>
            <a:r>
              <a:rPr lang="en-US" sz="1800" dirty="0" smtClean="0"/>
              <a:t>Speeds up learning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69446"/>
              </p:ext>
            </p:extLst>
          </p:nvPr>
        </p:nvGraphicFramePr>
        <p:xfrm>
          <a:off x="4739724" y="2392916"/>
          <a:ext cx="19415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6" name="Equation" r:id="rId3" imgW="635000" imgH="393700" progId="Equation.3">
                  <p:embed/>
                </p:oleObj>
              </mc:Choice>
              <mc:Fallback>
                <p:oleObj name="Equation" r:id="rId3" imgW="635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9724" y="2392916"/>
                        <a:ext cx="1941513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4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9267085" y="23278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0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7085" y="23278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Covariance Shift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Each hidden layer changes distribution of inputs to next layer: </a:t>
            </a:r>
            <a:r>
              <a:rPr lang="en-US" i="1" dirty="0" smtClean="0"/>
              <a:t>slows down learning</a:t>
            </a:r>
            <a:endParaRPr lang="en-US" i="1" dirty="0"/>
          </a:p>
        </p:txBody>
      </p:sp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</a:t>
            </a:r>
          </a:p>
          <a:p>
            <a:pPr lvl="1"/>
            <a:r>
              <a:rPr lang="en-US" dirty="0" smtClean="0"/>
              <a:t>Mini-batch of activations for layer to normalize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4" name="Equation" r:id="rId3" imgW="1511300" imgH="812800" progId="Equation.3">
                  <p:embed/>
                </p:oleObj>
              </mc:Choice>
              <mc:Fallback>
                <p:oleObj name="Equation" r:id="rId3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6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Change to </a:t>
                </a:r>
                <a:r>
                  <a:rPr lang="mr-IN" dirty="0" smtClean="0"/>
                  <a:t>…</a:t>
                </a:r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 regularization:</a:t>
                </a:r>
              </a:p>
              <a:p>
                <a:pPr lvl="1"/>
                <a:r>
                  <a:rPr lang="en-US" sz="1800" b="1" dirty="0" smtClean="0"/>
                  <a:t>Decay of weights</a:t>
                </a:r>
              </a:p>
              <a:p>
                <a:pPr lvl="1"/>
                <a:r>
                  <a:rPr lang="en-US" sz="1800" dirty="0" smtClean="0"/>
                  <a:t>MAP estimation with Gaussian prior</a:t>
                </a:r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 smtClean="0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 smtClean="0"/>
                  <a:t>Laplacian</a:t>
                </a:r>
                <a:r>
                  <a:rPr lang="en-US" sz="1800" dirty="0" smtClean="0"/>
                  <a:t> prior</a:t>
                </a:r>
                <a:endParaRPr lang="en-US" sz="18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 rotWithShape="0">
                <a:blip r:embed="rId3"/>
                <a:stretch>
                  <a:fillRect l="-873" t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05906" y="1704641"/>
                <a:ext cx="6096000" cy="218829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𝜆𝛼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𝑊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906" y="1704641"/>
                <a:ext cx="6096000" cy="218829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644640" y="3226348"/>
            <a:ext cx="1097280" cy="5825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Callout 11"/>
          <p:cNvSpPr/>
          <p:nvPr/>
        </p:nvSpPr>
        <p:spPr>
          <a:xfrm>
            <a:off x="8979397" y="1098068"/>
            <a:ext cx="2014695" cy="1165104"/>
          </a:xfrm>
          <a:prstGeom prst="cloudCallout">
            <a:avLst>
              <a:gd name="adj1" fmla="val -108630"/>
              <a:gd name="adj2" fmla="val 131514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weights </a:t>
            </a:r>
            <a:r>
              <a:rPr lang="en-US" dirty="0"/>
              <a:t>decay in proportion to its size.</a:t>
            </a:r>
          </a:p>
        </p:txBody>
      </p:sp>
    </p:spTree>
    <p:extLst>
      <p:ext uri="{BB962C8B-B14F-4D97-AF65-F5344CB8AC3E}">
        <p14:creationId xmlns:p14="http://schemas.microsoft.com/office/powerpoint/2010/main" val="12223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Mini</a:t>
            </a:r>
            <a:r>
              <a:rPr lang="en-US" dirty="0"/>
              <a:t>-batch of activations for layer to </a:t>
            </a:r>
            <a:r>
              <a:rPr lang="en-US" dirty="0" smtClean="0"/>
              <a:t>normalize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where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4" name="Equation" r:id="rId3" imgW="736600" imgH="393700" progId="Equation.3">
                  <p:embed/>
                </p:oleObj>
              </mc:Choice>
              <mc:Fallback>
                <p:oleObj name="Equation" r:id="rId3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5" name="Equation" r:id="rId5" imgW="2578100" imgH="469900" progId="Equation.3">
                  <p:embed/>
                </p:oleObj>
              </mc:Choice>
              <mc:Fallback>
                <p:oleObj name="Equation" r:id="rId5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1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Normalization can reduce expressive power</a:t>
            </a:r>
          </a:p>
          <a:p>
            <a:pPr lvl="1"/>
            <a:r>
              <a:rPr lang="en-US" dirty="0" smtClean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network to </a:t>
            </a:r>
            <a:r>
              <a:rPr lang="en-US" dirty="0" smtClean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2524" y="429392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32" name="Equation" r:id="rId3" imgW="495300" imgH="203200" progId="Equation.3">
                  <p:embed/>
                </p:oleObj>
              </mc:Choice>
              <mc:Fallback>
                <p:oleObj name="Equation" r:id="rId3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56" name="Equation" r:id="rId4" imgW="1498600" imgH="927100" progId="Equation.3">
                  <p:embed/>
                </p:oleObj>
              </mc:Choice>
              <mc:Fallback>
                <p:oleObj name="Equation" r:id="rId4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7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322755"/>
              </p:ext>
            </p:extLst>
          </p:nvPr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80" name="Equation" r:id="rId4" imgW="1524000" imgH="927100" progId="Equation.3">
                  <p:embed/>
                </p:oleObj>
              </mc:Choice>
              <mc:Fallback>
                <p:oleObj name="Equation" r:id="rId4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6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Differentiate the </a:t>
            </a:r>
            <a:r>
              <a:rPr lang="en-US" dirty="0" smtClean="0">
                <a:solidFill>
                  <a:srgbClr val="0000FF"/>
                </a:solidFill>
              </a:rPr>
              <a:t>joint loss </a:t>
            </a:r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mini-batches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u="sng" dirty="0" smtClean="0">
                <a:solidFill>
                  <a:srgbClr val="0000FF"/>
                </a:solidFill>
              </a:rPr>
              <a:t>Back-propagate </a:t>
            </a:r>
            <a:r>
              <a:rPr lang="en-US" i="1" u="sng" dirty="0" smtClean="0">
                <a:solidFill>
                  <a:srgbClr val="0000FF"/>
                </a:solidFill>
              </a:rPr>
              <a:t>through</a:t>
            </a:r>
            <a:r>
              <a:rPr lang="en-US" u="sng" dirty="0" smtClean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 smtClean="0"/>
              <a:t>Test time: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needs to be </a:t>
            </a:r>
            <a:r>
              <a:rPr lang="en-US" dirty="0"/>
              <a:t>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 smtClean="0"/>
              <a:t>Replace </a:t>
            </a:r>
            <a:r>
              <a:rPr lang="en-US" i="1" dirty="0" smtClean="0"/>
              <a:t>μ</a:t>
            </a:r>
            <a:r>
              <a:rPr lang="en-US" dirty="0" smtClean="0"/>
              <a:t> and </a:t>
            </a:r>
            <a:r>
              <a:rPr lang="en-US" i="1" dirty="0" err="1" smtClean="0"/>
              <a:t>σ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0000FF"/>
                </a:solidFill>
              </a:rPr>
              <a:t>running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averages </a:t>
            </a:r>
            <a:r>
              <a:rPr lang="en-US" dirty="0" smtClean="0"/>
              <a:t>collected during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579495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3638863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6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 as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166" y="2482037"/>
            <a:ext cx="8229600" cy="328088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Useful if </a:t>
            </a:r>
            <a:r>
              <a:rPr lang="en-US" sz="2400" i="1" dirty="0" smtClean="0"/>
              <a:t>K</a:t>
            </a:r>
            <a:r>
              <a:rPr lang="en-US" sz="2400" dirty="0" smtClean="0"/>
              <a:t> is known in advance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Optimization: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Construct </a:t>
            </a:r>
            <a:r>
              <a:rPr lang="en-US" dirty="0" err="1" smtClean="0"/>
              <a:t>Lagrangian</a:t>
            </a:r>
            <a:r>
              <a:rPr lang="en-US" dirty="0" smtClean="0"/>
              <a:t> and apply gradient descent</a:t>
            </a:r>
            <a:endParaRPr lang="en-US" dirty="0"/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Projected gradient descent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34207" y="1407202"/>
                <a:ext cx="2323585" cy="520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i="0" smtClean="0"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207" y="1407202"/>
                <a:ext cx="2323585" cy="520592"/>
              </a:xfrm>
              <a:prstGeom prst="rect">
                <a:avLst/>
              </a:prstGeom>
              <a:blipFill rotWithShape="0">
                <a:blip r:embed="rId2"/>
                <a:stretch>
                  <a:fillRect l="-1571" r="-4188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2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6947</TotalTime>
  <Words>2167</Words>
  <Application>Microsoft Macintosh PowerPoint</Application>
  <PresentationFormat>Widescreen</PresentationFormat>
  <Paragraphs>641</Paragraphs>
  <Slides>74</Slides>
  <Notes>7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Calibri</vt:lpstr>
      <vt:lpstr>Cambria Math</vt:lpstr>
      <vt:lpstr>Karla</vt:lpstr>
      <vt:lpstr>Mangal</vt:lpstr>
      <vt:lpstr>Times</vt:lpstr>
      <vt:lpstr>Wingdings</vt:lpstr>
      <vt:lpstr>Arial</vt:lpstr>
      <vt:lpstr>GEC_template</vt:lpstr>
      <vt:lpstr>Equation</vt:lpstr>
      <vt:lpstr>Lecture 3: Regularization and Optimization</vt:lpstr>
      <vt:lpstr>Outline</vt:lpstr>
      <vt:lpstr>Outline</vt:lpstr>
      <vt:lpstr>Regularization</vt:lpstr>
      <vt:lpstr>Overfitting</vt:lpstr>
      <vt:lpstr>Norm Penalties</vt:lpstr>
      <vt:lpstr>Norm Penalties</vt:lpstr>
      <vt:lpstr>Norm Penalties</vt:lpstr>
      <vt:lpstr>Norm Penalties as Constraints</vt:lpstr>
      <vt:lpstr>Outline</vt:lpstr>
      <vt:lpstr>Early Stopping</vt:lpstr>
      <vt:lpstr>Early Stopping</vt:lpstr>
      <vt:lpstr>Outline</vt:lpstr>
      <vt:lpstr>Data Augmentation</vt:lpstr>
      <vt:lpstr>Data Augmentation</vt:lpstr>
      <vt:lpstr>Outline</vt:lpstr>
      <vt:lpstr>Sparse Representation </vt:lpstr>
      <vt:lpstr>Sparse Representation </vt:lpstr>
      <vt:lpstr>Sparse Representation </vt:lpstr>
      <vt:lpstr>Sparse Representation </vt:lpstr>
      <vt:lpstr>Outline</vt:lpstr>
      <vt:lpstr>Noise Robustness</vt:lpstr>
      <vt:lpstr>PowerPoint Presentation</vt:lpstr>
      <vt:lpstr>Outline</vt:lpstr>
      <vt:lpstr>Dropout</vt:lpstr>
      <vt:lpstr>Dropout: Stochastic GD</vt:lpstr>
      <vt:lpstr>Dropout: Weight Scaling</vt:lpstr>
      <vt:lpstr>Adversarial Examples</vt:lpstr>
      <vt:lpstr>Adversarial Examples</vt:lpstr>
      <vt:lpstr>Outline</vt:lpstr>
      <vt:lpstr>Optimization</vt:lpstr>
      <vt:lpstr>Learning vs. Optimization</vt:lpstr>
      <vt:lpstr>Batch vs. Stochastic Algorithms</vt:lpstr>
      <vt:lpstr>Critical Points</vt:lpstr>
      <vt:lpstr>Stochastic Gradient Descent</vt:lpstr>
      <vt:lpstr>Stochastic Gradient Descent</vt:lpstr>
      <vt:lpstr>Outline</vt:lpstr>
      <vt:lpstr>Local Minima</vt:lpstr>
      <vt:lpstr>Local Minima</vt:lpstr>
      <vt:lpstr>Saddle Points</vt:lpstr>
      <vt:lpstr>Saddle Points</vt:lpstr>
      <vt:lpstr>Poor Conditioning</vt:lpstr>
      <vt:lpstr>No Critical Points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Outline</vt:lpstr>
      <vt:lpstr>Momentum</vt:lpstr>
      <vt:lpstr>Momentum</vt:lpstr>
      <vt:lpstr>Momentum</vt:lpstr>
      <vt:lpstr>Momentum</vt:lpstr>
      <vt:lpstr>Nesterov Momentum</vt:lpstr>
      <vt:lpstr>Outline</vt:lpstr>
      <vt:lpstr>Adaptive Learning Rates</vt:lpstr>
      <vt:lpstr>AdaGrad</vt:lpstr>
      <vt:lpstr>RMSProp</vt:lpstr>
      <vt:lpstr>Adam</vt:lpstr>
      <vt:lpstr>Outline</vt:lpstr>
      <vt:lpstr>Parameter Initialization</vt:lpstr>
      <vt:lpstr>Xavier Initialization</vt:lpstr>
      <vt:lpstr>Normalized Initialization</vt:lpstr>
      <vt:lpstr>Bias Initialization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280</cp:revision>
  <cp:lastPrinted>2018-03-05T02:43:56Z</cp:lastPrinted>
  <dcterms:created xsi:type="dcterms:W3CDTF">2017-11-02T16:57:55Z</dcterms:created>
  <dcterms:modified xsi:type="dcterms:W3CDTF">2018-11-10T00:47:14Z</dcterms:modified>
</cp:coreProperties>
</file>